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0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1" r:id="rId29"/>
    <p:sldId id="283" r:id="rId30"/>
    <p:sldId id="284" r:id="rId31"/>
    <p:sldId id="285" r:id="rId32"/>
    <p:sldId id="286" r:id="rId33"/>
    <p:sldId id="287" r:id="rId34"/>
    <p:sldId id="291" r:id="rId35"/>
    <p:sldId id="288" r:id="rId36"/>
    <p:sldId id="289" r:id="rId37"/>
  </p:sldIdLst>
  <p:sldSz cx="10080625" cy="7559675"/>
  <p:notesSz cx="7772400" cy="10058400"/>
  <p:defaultTextStyle>
    <a:defPPr>
      <a:defRPr lang="en-US"/>
    </a:defPPr>
    <a:lvl1pPr marL="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7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63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16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21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620" y="-96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E825C-5B19-4F18-9518-C1C9FFD02E9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B972D-9986-453F-8152-274A66854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312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63231-D4FE-4E18-A5CB-2C0BE722562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54063"/>
            <a:ext cx="5029200" cy="377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778375"/>
            <a:ext cx="6216650" cy="4525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21E1A-73C2-44D3-B795-61BD9EEF1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1714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57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6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1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1E1A-73C2-44D3-B795-61BD9EEF1C2F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8" cy="19319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51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6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0438" y="303213"/>
            <a:ext cx="2266950" cy="64500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826" y="303213"/>
            <a:ext cx="6653213" cy="64500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87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55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1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3714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01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1763713"/>
            <a:ext cx="4459288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6514" y="1763713"/>
            <a:ext cx="4460875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2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7" indent="0">
              <a:buNone/>
              <a:defRPr sz="1700" b="1"/>
            </a:lvl4pPr>
            <a:lvl5pPr marL="1828610" indent="0">
              <a:buNone/>
              <a:defRPr sz="1700" b="1"/>
            </a:lvl5pPr>
            <a:lvl6pPr marL="2285763" indent="0">
              <a:buNone/>
              <a:defRPr sz="1700" b="1"/>
            </a:lvl6pPr>
            <a:lvl7pPr marL="2742916" indent="0">
              <a:buNone/>
              <a:defRPr sz="1700" b="1"/>
            </a:lvl7pPr>
            <a:lvl8pPr marL="3200068" indent="0">
              <a:buNone/>
              <a:defRPr sz="1700" b="1"/>
            </a:lvl8pPr>
            <a:lvl9pPr marL="3657221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6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2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7" indent="0">
              <a:buNone/>
              <a:defRPr sz="1700" b="1"/>
            </a:lvl4pPr>
            <a:lvl5pPr marL="1828610" indent="0">
              <a:buNone/>
              <a:defRPr sz="1700" b="1"/>
            </a:lvl5pPr>
            <a:lvl6pPr marL="2285763" indent="0">
              <a:buNone/>
              <a:defRPr sz="1700" b="1"/>
            </a:lvl6pPr>
            <a:lvl7pPr marL="2742916" indent="0">
              <a:buNone/>
              <a:defRPr sz="1700" b="1"/>
            </a:lvl7pPr>
            <a:lvl8pPr marL="3200068" indent="0">
              <a:buNone/>
              <a:defRPr sz="1700" b="1"/>
            </a:lvl8pPr>
            <a:lvl9pPr marL="3657221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6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31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6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4" y="301626"/>
            <a:ext cx="5635625" cy="64515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1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152" indent="0">
              <a:buNone/>
              <a:defRPr sz="1200"/>
            </a:lvl2pPr>
            <a:lvl3pPr marL="914305" indent="0">
              <a:buNone/>
              <a:defRPr sz="1000"/>
            </a:lvl3pPr>
            <a:lvl4pPr marL="1371457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6" indent="0">
              <a:buNone/>
              <a:defRPr sz="900"/>
            </a:lvl7pPr>
            <a:lvl8pPr marL="3200068" indent="0">
              <a:buNone/>
              <a:defRPr sz="900"/>
            </a:lvl8pPr>
            <a:lvl9pPr marL="365722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1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9" y="5291139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9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152" indent="0">
              <a:buNone/>
              <a:defRPr sz="2800"/>
            </a:lvl2pPr>
            <a:lvl3pPr marL="914305" indent="0">
              <a:buNone/>
              <a:defRPr sz="2400"/>
            </a:lvl3pPr>
            <a:lvl4pPr marL="1371457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6" indent="0">
              <a:buNone/>
              <a:defRPr sz="2000"/>
            </a:lvl7pPr>
            <a:lvl8pPr marL="3200068" indent="0">
              <a:buNone/>
              <a:defRPr sz="2000"/>
            </a:lvl8pPr>
            <a:lvl9pPr marL="3657221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9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152" indent="0">
              <a:buNone/>
              <a:defRPr sz="1200"/>
            </a:lvl2pPr>
            <a:lvl3pPr marL="914305" indent="0">
              <a:buNone/>
              <a:defRPr sz="1000"/>
            </a:lvl3pPr>
            <a:lvl4pPr marL="1371457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6" indent="0">
              <a:buNone/>
              <a:defRPr sz="900"/>
            </a:lvl7pPr>
            <a:lvl8pPr marL="3200068" indent="0">
              <a:buNone/>
              <a:defRPr sz="900"/>
            </a:lvl8pPr>
            <a:lvl9pPr marL="365722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3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826" y="303214"/>
            <a:ext cx="9072563" cy="1258887"/>
          </a:xfrm>
          <a:prstGeom prst="rect">
            <a:avLst/>
          </a:prstGeom>
        </p:spPr>
        <p:txBody>
          <a:bodyPr vert="horz" lIns="91430" tIns="45716" rIns="91430" bIns="4571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6" y="1763713"/>
            <a:ext cx="9072563" cy="4989512"/>
          </a:xfrm>
          <a:prstGeom prst="rect">
            <a:avLst/>
          </a:prstGeom>
        </p:spPr>
        <p:txBody>
          <a:bodyPr vert="horz" lIns="91430" tIns="45716" rIns="91430" bIns="457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BSides Philly - 2023-12-08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714" y="7007225"/>
            <a:ext cx="2352675" cy="401638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30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5" indent="-342865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3" indent="-285721" algn="l" defTabSz="91430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1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34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87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0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2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45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97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2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7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6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1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hreakscan.com/" TargetMode="Externa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payphones@phreaknet.org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hyperlink" Target="https://philtel.org/donat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philtel.org/contact/" TargetMode="External"/><Relationship Id="rId3" Type="http://schemas.openxmlformats.org/officeDocument/2006/relationships/hyperlink" Target="https://famicoman.com/" TargetMode="External"/><Relationship Id="rId7" Type="http://schemas.openxmlformats.org/officeDocument/2006/relationships/hyperlink" Target="https://github.com/InterLinked1" TargetMode="External"/><Relationship Id="rId2" Type="http://schemas.openxmlformats.org/officeDocument/2006/relationships/hyperlink" Target="mailto:mike@philtel.or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nterlinked.us/" TargetMode="External"/><Relationship Id="rId5" Type="http://schemas.openxmlformats.org/officeDocument/2006/relationships/hyperlink" Target="mailto:interlinked@philtel.org" TargetMode="External"/><Relationship Id="rId10" Type="http://schemas.openxmlformats.org/officeDocument/2006/relationships/hyperlink" Target="https://github.com/philtelco/philtel-presentations/bsides-philly-2023" TargetMode="External"/><Relationship Id="rId4" Type="http://schemas.openxmlformats.org/officeDocument/2006/relationships/hyperlink" Target="https://github.com/Famicoman" TargetMode="External"/><Relationship Id="rId9" Type="http://schemas.openxmlformats.org/officeDocument/2006/relationships/hyperlink" Target="https://philtel.org/donat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640081" y="3722401"/>
            <a:ext cx="9234720" cy="249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900" b="1" spc="-1" dirty="0">
                <a:solidFill>
                  <a:srgbClr val="333333"/>
                </a:solidFill>
                <a:latin typeface="Franklin Gothic Medium"/>
              </a:rPr>
              <a:t>The Payphone You Have Dialed Has Been </a:t>
            </a:r>
            <a:r>
              <a:rPr lang="en-US" sz="4900" b="1" spc="-1" dirty="0" smtClean="0">
                <a:solidFill>
                  <a:srgbClr val="333333"/>
                </a:solidFill>
                <a:latin typeface="Franklin Gothic Medium"/>
              </a:rPr>
              <a:t>Disconnected </a:t>
            </a:r>
            <a:r>
              <a:rPr lang="en-US" sz="2800" b="1" spc="-1" dirty="0" smtClean="0">
                <a:solidFill>
                  <a:srgbClr val="333333"/>
                </a:solidFill>
                <a:latin typeface="Franklin Gothic Medium"/>
              </a:rPr>
              <a:t>(v2)</a:t>
            </a:r>
            <a:endParaRPr lang="en-US" sz="2800" spc="-1" dirty="0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640080" y="6150960"/>
            <a:ext cx="871920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spc="-1" dirty="0">
                <a:solidFill>
                  <a:srgbClr val="000000"/>
                </a:solidFill>
                <a:latin typeface="Franklin Gothic Medium"/>
              </a:rPr>
              <a:t>The State (and Revival) of Payphones in 2023</a:t>
            </a:r>
            <a:endParaRPr lang="en-US" sz="3200" spc="-1" dirty="0">
              <a:latin typeface="Arial"/>
            </a:endParaRPr>
          </a:p>
        </p:txBody>
      </p:sp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3577680" y="0"/>
            <a:ext cx="6501600" cy="3656880"/>
          </a:xfrm>
          <a:prstGeom prst="rect">
            <a:avLst/>
          </a:prstGeom>
          <a:ln>
            <a:noFill/>
          </a:ln>
        </p:spPr>
      </p:pic>
      <p:pic>
        <p:nvPicPr>
          <p:cNvPr id="81" name="Picture 80"/>
          <p:cNvPicPr/>
          <p:nvPr/>
        </p:nvPicPr>
        <p:blipFill>
          <a:blip r:embed="rId3"/>
          <a:stretch/>
        </p:blipFill>
        <p:spPr>
          <a:xfrm>
            <a:off x="1" y="0"/>
            <a:ext cx="5485680" cy="365688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Local Payphones</a:t>
            </a:r>
            <a:endParaRPr lang="en-US" sz="3600" spc="-1">
              <a:latin typeface="Arial"/>
            </a:endParaRPr>
          </a:p>
        </p:txBody>
      </p:sp>
      <p:pic>
        <p:nvPicPr>
          <p:cNvPr id="113" name="Picture 2"/>
          <p:cNvPicPr/>
          <p:nvPr/>
        </p:nvPicPr>
        <p:blipFill>
          <a:blip r:embed="rId2"/>
          <a:stretch/>
        </p:blipFill>
        <p:spPr>
          <a:xfrm>
            <a:off x="1535041" y="1341359"/>
            <a:ext cx="6710039" cy="532620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10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Local Payphones</a:t>
            </a:r>
            <a:endParaRPr lang="en-US" sz="3600" spc="-1">
              <a:latin typeface="Arial"/>
            </a:endParaRPr>
          </a:p>
        </p:txBody>
      </p:sp>
      <p:pic>
        <p:nvPicPr>
          <p:cNvPr id="115" name="Picture 2"/>
          <p:cNvPicPr/>
          <p:nvPr/>
        </p:nvPicPr>
        <p:blipFill>
          <a:blip r:embed="rId2"/>
          <a:stretch/>
        </p:blipFill>
        <p:spPr>
          <a:xfrm>
            <a:off x="620641" y="1206721"/>
            <a:ext cx="4733639" cy="2891880"/>
          </a:xfrm>
          <a:prstGeom prst="rect">
            <a:avLst/>
          </a:prstGeom>
          <a:ln>
            <a:noFill/>
          </a:ln>
        </p:spPr>
      </p:pic>
      <p:pic>
        <p:nvPicPr>
          <p:cNvPr id="116" name="Picture 3"/>
          <p:cNvPicPr/>
          <p:nvPr/>
        </p:nvPicPr>
        <p:blipFill>
          <a:blip r:embed="rId3"/>
          <a:stretch/>
        </p:blipFill>
        <p:spPr>
          <a:xfrm>
            <a:off x="5497561" y="122400"/>
            <a:ext cx="3216600" cy="4343040"/>
          </a:xfrm>
          <a:prstGeom prst="rect">
            <a:avLst/>
          </a:prstGeom>
          <a:ln>
            <a:noFill/>
          </a:ln>
        </p:spPr>
      </p:pic>
      <p:pic>
        <p:nvPicPr>
          <p:cNvPr id="117" name="Picture 4"/>
          <p:cNvPicPr/>
          <p:nvPr/>
        </p:nvPicPr>
        <p:blipFill>
          <a:blip r:embed="rId4"/>
          <a:stretch/>
        </p:blipFill>
        <p:spPr>
          <a:xfrm>
            <a:off x="630001" y="4236120"/>
            <a:ext cx="2357460" cy="2744117"/>
          </a:xfrm>
          <a:prstGeom prst="rect">
            <a:avLst/>
          </a:prstGeom>
          <a:ln>
            <a:noFill/>
          </a:ln>
        </p:spPr>
      </p:pic>
      <p:pic>
        <p:nvPicPr>
          <p:cNvPr id="118" name="Picture 5"/>
          <p:cNvPicPr/>
          <p:nvPr/>
        </p:nvPicPr>
        <p:blipFill>
          <a:blip r:embed="rId5"/>
          <a:stretch/>
        </p:blipFill>
        <p:spPr>
          <a:xfrm>
            <a:off x="3363840" y="4519080"/>
            <a:ext cx="3581472" cy="2537357"/>
          </a:xfrm>
          <a:prstGeom prst="rect">
            <a:avLst/>
          </a:prstGeom>
          <a:ln>
            <a:noFill/>
          </a:ln>
        </p:spPr>
      </p:pic>
      <p:pic>
        <p:nvPicPr>
          <p:cNvPr id="119" name="Picture 6"/>
          <p:cNvPicPr/>
          <p:nvPr/>
        </p:nvPicPr>
        <p:blipFill>
          <a:blip r:embed="rId6"/>
          <a:stretch/>
        </p:blipFill>
        <p:spPr>
          <a:xfrm>
            <a:off x="7594923" y="4519080"/>
            <a:ext cx="1712590" cy="2461157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What Happens If You Call A Payphone?</a:t>
            </a:r>
            <a:endParaRPr lang="en-US" sz="3600" spc="-1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720000" y="1764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Historically, they would… ring!</a:t>
            </a:r>
            <a:endParaRPr lang="en-US" sz="2200" spc="-1">
              <a:latin typeface="Arial"/>
            </a:endParaRP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No charge for answering incoming calls</a:t>
            </a:r>
            <a:endParaRPr lang="en-US" sz="2200" spc="-1">
              <a:latin typeface="Arial"/>
            </a:endParaRP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Bell System had policies to prevent fraud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COCOTs typically answer with a 300/1200 baud modem</a:t>
            </a:r>
            <a:endParaRPr lang="en-US" sz="2200" spc="-1">
              <a:latin typeface="Arial"/>
            </a:endParaRP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Remote management</a:t>
            </a:r>
            <a:endParaRPr lang="en-US" sz="2200" spc="-1">
              <a:latin typeface="Arial"/>
            </a:endParaRP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Reporting</a:t>
            </a:r>
            <a:endParaRPr lang="en-US" sz="2200" spc="-1">
              <a:latin typeface="Arial"/>
            </a:endParaRP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Security…</a:t>
            </a:r>
            <a:endParaRPr lang="en-US" sz="2200" spc="-1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Protel Printouts</a:t>
            </a:r>
            <a:endParaRPr lang="en-US" sz="3600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748801" y="2332081"/>
            <a:ext cx="86864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i="1" spc="-1">
                <a:solidFill>
                  <a:srgbClr val="000000"/>
                </a:solidFill>
                <a:latin typeface="Franklin Gothic Medium"/>
                <a:ea typeface="DejaVu Sans"/>
              </a:rPr>
              <a:t>TC!*2152229996*72765*DD8822*4868*025*2210301004552*67805*</a:t>
            </a:r>
            <a:endParaRPr lang="en-US" sz="2000" spc="-1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1535040" y="2865600"/>
            <a:ext cx="1218960" cy="11373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Number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(215)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222-9996</a:t>
            </a:r>
            <a:endParaRPr lang="en-US" sz="1700" spc="-1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2754361" y="2755080"/>
            <a:ext cx="1066320" cy="19221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Amount in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Coin Box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 $727.65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-$678.05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= $49.60</a:t>
            </a:r>
            <a:endParaRPr lang="en-US" sz="1700" spc="-1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3821041" y="2865599"/>
            <a:ext cx="1066320" cy="6140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Model No.</a:t>
            </a:r>
            <a:endParaRPr lang="en-US" sz="1700" spc="-1">
              <a:latin typeface="Arial"/>
            </a:endParaRPr>
          </a:p>
        </p:txBody>
      </p:sp>
      <p:sp>
        <p:nvSpPr>
          <p:cNvPr id="127" name="CustomShape 6"/>
          <p:cNvSpPr/>
          <p:nvPr/>
        </p:nvSpPr>
        <p:spPr>
          <a:xfrm>
            <a:off x="4659480" y="3345121"/>
            <a:ext cx="1142640" cy="13970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Franklin Gothic Book"/>
                <a:ea typeface="DejaVu Sans"/>
              </a:rPr>
              <a:t>Checksum?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Franklin Gothic Book"/>
                <a:ea typeface="DejaVu Sans"/>
              </a:rPr>
              <a:t>PIN?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Franklin Gothic Book"/>
                <a:ea typeface="DejaVu Sans"/>
              </a:rPr>
              <a:t>Only changes when emptied…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Franklin Gothic Book"/>
                <a:ea typeface="DejaVu Sans"/>
              </a:rPr>
              <a:t>but not every time</a:t>
            </a:r>
            <a:endParaRPr lang="en-US" sz="1200" spc="-1">
              <a:latin typeface="Arial"/>
            </a:endParaRPr>
          </a:p>
        </p:txBody>
      </p:sp>
      <p:sp>
        <p:nvSpPr>
          <p:cNvPr id="128" name="CustomShape 7"/>
          <p:cNvSpPr/>
          <p:nvPr/>
        </p:nvSpPr>
        <p:spPr>
          <a:xfrm>
            <a:off x="5497561" y="2840760"/>
            <a:ext cx="799920" cy="6140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% Full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= 25%</a:t>
            </a:r>
            <a:endParaRPr lang="en-US" sz="1700" spc="-1">
              <a:latin typeface="Arial"/>
            </a:endParaRPr>
          </a:p>
        </p:txBody>
      </p:sp>
      <p:sp>
        <p:nvSpPr>
          <p:cNvPr id="129" name="CustomShape 8"/>
          <p:cNvSpPr/>
          <p:nvPr/>
        </p:nvSpPr>
        <p:spPr>
          <a:xfrm>
            <a:off x="6327361" y="3331440"/>
            <a:ext cx="1913040" cy="16605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Local Timestamp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2022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October 30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00:45 local time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(12:45 am EDT)</a:t>
            </a:r>
            <a:endParaRPr lang="en-US" sz="1700" spc="-1">
              <a:latin typeface="Arial"/>
            </a:endParaRPr>
          </a:p>
        </p:txBody>
      </p:sp>
      <p:sp>
        <p:nvSpPr>
          <p:cNvPr id="130" name="CustomShape 9"/>
          <p:cNvSpPr/>
          <p:nvPr/>
        </p:nvSpPr>
        <p:spPr>
          <a:xfrm>
            <a:off x="8164440" y="2845801"/>
            <a:ext cx="1270800" cy="13989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Balance When Last Emptied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$678.05</a:t>
            </a:r>
            <a:endParaRPr lang="en-US" sz="1700" spc="-1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Automating It…</a:t>
            </a:r>
            <a:endParaRPr lang="en-US" sz="3600" spc="-1">
              <a:latin typeface="Arial"/>
            </a:endParaRPr>
          </a:p>
        </p:txBody>
      </p:sp>
      <p:pic>
        <p:nvPicPr>
          <p:cNvPr id="132" name="Picture 2"/>
          <p:cNvPicPr/>
          <p:nvPr/>
        </p:nvPicPr>
        <p:blipFill>
          <a:blip r:embed="rId2"/>
          <a:stretch/>
        </p:blipFill>
        <p:spPr>
          <a:xfrm>
            <a:off x="719999" y="2103480"/>
            <a:ext cx="3981241" cy="1375920"/>
          </a:xfrm>
          <a:prstGeom prst="rect">
            <a:avLst/>
          </a:prstGeom>
          <a:ln>
            <a:noFill/>
          </a:ln>
        </p:spPr>
      </p:pic>
      <p:pic>
        <p:nvPicPr>
          <p:cNvPr id="133" name="Picture 3"/>
          <p:cNvPicPr/>
          <p:nvPr/>
        </p:nvPicPr>
        <p:blipFill>
          <a:blip r:embed="rId3"/>
          <a:stretch/>
        </p:blipFill>
        <p:spPr>
          <a:xfrm>
            <a:off x="2074662" y="4008437"/>
            <a:ext cx="1780920" cy="2671560"/>
          </a:xfrm>
          <a:prstGeom prst="rect">
            <a:avLst/>
          </a:prstGeom>
          <a:ln>
            <a:noFill/>
          </a:ln>
        </p:spPr>
      </p:pic>
      <p:pic>
        <p:nvPicPr>
          <p:cNvPr id="134" name="Picture 5" descr="https://www.computerhope.com/software/pictures/terminal.png"/>
          <p:cNvPicPr/>
          <p:nvPr/>
        </p:nvPicPr>
        <p:blipFill>
          <a:blip r:embed="rId4"/>
          <a:srcRect b="6206"/>
          <a:stretch/>
        </p:blipFill>
        <p:spPr>
          <a:xfrm>
            <a:off x="5040360" y="1494000"/>
            <a:ext cx="4190760" cy="3027600"/>
          </a:xfrm>
          <a:prstGeom prst="rect">
            <a:avLst/>
          </a:prstGeom>
          <a:ln>
            <a:noFill/>
          </a:ln>
        </p:spPr>
      </p:pic>
      <p:sp>
        <p:nvSpPr>
          <p:cNvPr id="135" name="CustomShape 2"/>
          <p:cNvSpPr/>
          <p:nvPr/>
        </p:nvSpPr>
        <p:spPr>
          <a:xfrm>
            <a:off x="4508281" y="5685121"/>
            <a:ext cx="5028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Franklin Gothic Medium"/>
                <a:ea typeface="DejaVu Sans"/>
              </a:rPr>
              <a:t>Usage summaries posted monthly in the NIPCAQ</a:t>
            </a:r>
            <a:endParaRPr lang="en-US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u="sng" spc="-1">
                <a:solidFill>
                  <a:srgbClr val="0000FF"/>
                </a:solidFill>
                <a:latin typeface="Franklin Gothic Medium"/>
                <a:ea typeface="DejaVu Sans"/>
                <a:hlinkClick r:id="rId5"/>
              </a:rPr>
              <a:t>https://phreakscan.com</a:t>
            </a:r>
            <a:r>
              <a:rPr lang="en-US" spc="-1">
                <a:solidFill>
                  <a:srgbClr val="000000"/>
                </a:solidFill>
                <a:latin typeface="Franklin Gothic Medium"/>
                <a:ea typeface="DejaVu Sans"/>
              </a:rPr>
              <a:t> </a:t>
            </a:r>
            <a:endParaRPr lang="en-US" spc="-1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333333"/>
                </a:solidFill>
                <a:latin typeface="Franklin Gothic Medium"/>
                <a:ea typeface="DejaVu Sans"/>
              </a:rPr>
              <a:t>Payphone Revenue</a:t>
            </a:r>
            <a:endParaRPr lang="en-US" sz="3600" spc="-1" dirty="0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" y="1798638"/>
            <a:ext cx="10058400" cy="495586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3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ANACs</a:t>
            </a:r>
            <a:endParaRPr lang="en-US" sz="3600" spc="-1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720000" y="1764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Identify the calling line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(800) 444-4444 – MCI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latin typeface="Franklin Gothic Medium"/>
                <a:ea typeface="DejaVu Sans"/>
              </a:rPr>
              <a:t>(800) 437-7950 – MCI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latin typeface="Franklin Gothic Medium"/>
                <a:ea typeface="DejaVu Sans"/>
              </a:rPr>
              <a:t>(</a:t>
            </a:r>
            <a:r>
              <a:rPr lang="en-US" sz="2200" spc="-1" dirty="0" smtClean="0">
                <a:solidFill>
                  <a:srgbClr val="000000"/>
                </a:solidFill>
                <a:latin typeface="Franklin Gothic Medium"/>
                <a:ea typeface="DejaVu Sans"/>
              </a:rPr>
              <a:t>844) </a:t>
            </a:r>
            <a:r>
              <a:rPr lang="en-US" sz="2200" spc="-1" dirty="0">
                <a:solidFill>
                  <a:srgbClr val="000000"/>
                </a:solidFill>
                <a:latin typeface="Franklin Gothic Medium"/>
                <a:ea typeface="DejaVu Sans"/>
              </a:rPr>
              <a:t>700-0431 – Payphone Reporting Line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latin typeface="Franklin Gothic Medium"/>
                <a:ea typeface="DejaVu Sans"/>
              </a:rPr>
              <a:t>Email </a:t>
            </a:r>
            <a:r>
              <a:rPr lang="en-US" sz="2200" u="sng" spc="-1" dirty="0">
                <a:solidFill>
                  <a:srgbClr val="0000FF"/>
                </a:solidFill>
                <a:latin typeface="Franklin Gothic Medium"/>
                <a:ea typeface="DejaVu Sans"/>
                <a:hlinkClick r:id="rId2"/>
              </a:rPr>
              <a:t>payphones@phreaknet.org</a:t>
            </a:r>
            <a:r>
              <a:rPr lang="en-US" sz="2200" spc="-1" dirty="0">
                <a:solidFill>
                  <a:srgbClr val="000000"/>
                </a:solidFill>
                <a:latin typeface="Franklin Gothic Medium"/>
                <a:ea typeface="DejaVu Sans"/>
              </a:rPr>
              <a:t> with the number and location</a:t>
            </a:r>
            <a:endParaRPr lang="en-US" sz="22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16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“Let’s start our own telco”</a:t>
            </a:r>
            <a:endParaRPr lang="en-US" sz="3600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720000" y="1764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b="1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PhilTel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 is inspired by </a:t>
            </a: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Futel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, based out of Portland, Oregon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Bring payphones back but make them free-to-use this time (yes, we know it is a misnomer) because payphones are cool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Use as much discarded and second-hand stuff as we can, build with COTS hardware and open-source software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Large upfront cost (&gt;$300), small recurring cost (&lt;$10/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mo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)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Benefit people without cell phones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lang="en-US" sz="2200" spc="-1" dirty="0">
              <a:latin typeface="Arial"/>
            </a:endParaRPr>
          </a:p>
        </p:txBody>
      </p:sp>
      <p:pic>
        <p:nvPicPr>
          <p:cNvPr id="140" name="Picture 103"/>
          <p:cNvPicPr/>
          <p:nvPr/>
        </p:nvPicPr>
        <p:blipFill>
          <a:blip r:embed="rId2"/>
          <a:stretch/>
        </p:blipFill>
        <p:spPr>
          <a:xfrm>
            <a:off x="2220912" y="4922837"/>
            <a:ext cx="4757738" cy="161925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17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Payphone Hardware (COCOT)</a:t>
            </a:r>
            <a:endParaRPr lang="en-US" sz="3600" spc="-1">
              <a:latin typeface="Arial"/>
            </a:endParaRPr>
          </a:p>
        </p:txBody>
      </p:sp>
      <p:pic>
        <p:nvPicPr>
          <p:cNvPr id="142" name="Picture 105"/>
          <p:cNvPicPr/>
          <p:nvPr/>
        </p:nvPicPr>
        <p:blipFill>
          <a:blip r:embed="rId2"/>
          <a:stretch/>
        </p:blipFill>
        <p:spPr>
          <a:xfrm>
            <a:off x="3108960" y="1554480"/>
            <a:ext cx="3139920" cy="5211360"/>
          </a:xfrm>
          <a:prstGeom prst="rect">
            <a:avLst/>
          </a:prstGeom>
          <a:ln>
            <a:noFill/>
          </a:ln>
        </p:spPr>
      </p:pic>
      <p:pic>
        <p:nvPicPr>
          <p:cNvPr id="143" name="Picture 106"/>
          <p:cNvPicPr/>
          <p:nvPr/>
        </p:nvPicPr>
        <p:blipFill>
          <a:blip r:embed="rId3"/>
          <a:stretch/>
        </p:blipFill>
        <p:spPr>
          <a:xfrm>
            <a:off x="6346440" y="1463040"/>
            <a:ext cx="3619800" cy="5302800"/>
          </a:xfrm>
          <a:prstGeom prst="rect">
            <a:avLst/>
          </a:prstGeom>
          <a:ln>
            <a:noFill/>
          </a:ln>
        </p:spPr>
      </p:pic>
      <p:pic>
        <p:nvPicPr>
          <p:cNvPr id="144" name="Picture 107"/>
          <p:cNvPicPr/>
          <p:nvPr/>
        </p:nvPicPr>
        <p:blipFill>
          <a:blip r:embed="rId4"/>
          <a:stretch/>
        </p:blipFill>
        <p:spPr>
          <a:xfrm>
            <a:off x="188641" y="1563481"/>
            <a:ext cx="2761920" cy="520272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18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Payphone Hardware (Coin Line)</a:t>
            </a:r>
            <a:endParaRPr lang="en-US" sz="3600" spc="-1">
              <a:latin typeface="Arial"/>
            </a:endParaRPr>
          </a:p>
        </p:txBody>
      </p:sp>
      <p:pic>
        <p:nvPicPr>
          <p:cNvPr id="146" name="Picture 109"/>
          <p:cNvPicPr/>
          <p:nvPr/>
        </p:nvPicPr>
        <p:blipFill>
          <a:blip r:embed="rId2"/>
          <a:stretch/>
        </p:blipFill>
        <p:spPr>
          <a:xfrm>
            <a:off x="457201" y="1471681"/>
            <a:ext cx="4022640" cy="5363999"/>
          </a:xfrm>
          <a:prstGeom prst="rect">
            <a:avLst/>
          </a:prstGeom>
          <a:ln>
            <a:noFill/>
          </a:ln>
        </p:spPr>
      </p:pic>
      <p:pic>
        <p:nvPicPr>
          <p:cNvPr id="147" name="Picture 110"/>
          <p:cNvPicPr/>
          <p:nvPr/>
        </p:nvPicPr>
        <p:blipFill>
          <a:blip r:embed="rId3"/>
          <a:stretch/>
        </p:blipFill>
        <p:spPr>
          <a:xfrm>
            <a:off x="4937760" y="1463040"/>
            <a:ext cx="4045320" cy="539424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Agenda</a:t>
            </a:r>
            <a:endParaRPr lang="en-US" sz="3600" spc="-1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720000" y="1692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Who are we?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What’s a payphone?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Interest in infrastructure → Mapping and scanning payphones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The </a:t>
            </a: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PhilTel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 project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What is </a:t>
            </a: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PhreakNet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</a:rPr>
              <a:t> → How </a:t>
            </a: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PhilTel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 ties into it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Future Plans</a:t>
            </a:r>
            <a:endParaRPr lang="en-US" sz="22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Okay, now what?</a:t>
            </a:r>
            <a:endParaRPr lang="en-US" sz="3600" spc="-1">
              <a:latin typeface="Arial"/>
            </a:endParaRPr>
          </a:p>
        </p:txBody>
      </p:sp>
      <p:pic>
        <p:nvPicPr>
          <p:cNvPr id="149" name="Picture 148"/>
          <p:cNvPicPr/>
          <p:nvPr/>
        </p:nvPicPr>
        <p:blipFill>
          <a:blip r:embed="rId2"/>
          <a:stretch/>
        </p:blipFill>
        <p:spPr>
          <a:xfrm>
            <a:off x="1463040" y="2209681"/>
            <a:ext cx="7112880" cy="3733919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20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2110V Coinless Board</a:t>
            </a:r>
            <a:endParaRPr lang="en-US" sz="3600" spc="-1">
              <a:latin typeface="Arial"/>
            </a:endParaRPr>
          </a:p>
        </p:txBody>
      </p:sp>
      <p:pic>
        <p:nvPicPr>
          <p:cNvPr id="151" name="Picture 112"/>
          <p:cNvPicPr/>
          <p:nvPr/>
        </p:nvPicPr>
        <p:blipFill>
          <a:blip r:embed="rId2"/>
          <a:stretch/>
        </p:blipFill>
        <p:spPr>
          <a:xfrm>
            <a:off x="5394960" y="1573560"/>
            <a:ext cx="4493520" cy="4917960"/>
          </a:xfrm>
          <a:prstGeom prst="rect">
            <a:avLst/>
          </a:prstGeom>
          <a:ln>
            <a:noFill/>
          </a:ln>
        </p:spPr>
      </p:pic>
      <p:sp>
        <p:nvSpPr>
          <p:cNvPr id="152" name="CustomShape 2"/>
          <p:cNvSpPr/>
          <p:nvPr/>
        </p:nvSpPr>
        <p:spPr>
          <a:xfrm>
            <a:off x="684000" y="1620000"/>
            <a:ext cx="4344480" cy="50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“Dumb” phone board made for armored phones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Acts as an (almost) drop-in replacement board for most payphones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No longer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made (but still available)</a:t>
            </a:r>
            <a:endParaRPr lang="en-US" sz="22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2110V Coinless Board (Continued)</a:t>
            </a:r>
            <a:endParaRPr lang="en-US" sz="3600" spc="-1">
              <a:latin typeface="Arial"/>
            </a:endParaRPr>
          </a:p>
        </p:txBody>
      </p:sp>
      <p:pic>
        <p:nvPicPr>
          <p:cNvPr id="154" name="Picture 115"/>
          <p:cNvPicPr/>
          <p:nvPr/>
        </p:nvPicPr>
        <p:blipFill>
          <a:blip r:embed="rId2"/>
          <a:stretch/>
        </p:blipFill>
        <p:spPr>
          <a:xfrm>
            <a:off x="2262601" y="1563481"/>
            <a:ext cx="5051880" cy="4957559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333333"/>
                </a:solidFill>
                <a:latin typeface="Franklin Gothic Medium"/>
                <a:ea typeface="DejaVu Sans"/>
              </a:rPr>
              <a:t>Our Portable Proof of Concept</a:t>
            </a:r>
            <a:endParaRPr lang="en-US" sz="3600" spc="-1" dirty="0">
              <a:latin typeface="Arial"/>
            </a:endParaRPr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6" y="2413489"/>
            <a:ext cx="5009091" cy="375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118"/>
          <p:cNvPicPr/>
          <p:nvPr/>
        </p:nvPicPr>
        <p:blipFill>
          <a:blip r:embed="rId3"/>
          <a:stretch/>
        </p:blipFill>
        <p:spPr>
          <a:xfrm>
            <a:off x="5268912" y="1722438"/>
            <a:ext cx="4488048" cy="4834123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21"/>
          <p:cNvPicPr/>
          <p:nvPr/>
        </p:nvPicPr>
        <p:blipFill>
          <a:blip r:embed="rId2"/>
          <a:stretch/>
        </p:blipFill>
        <p:spPr>
          <a:xfrm>
            <a:off x="5124601" y="1920240"/>
            <a:ext cx="4658760" cy="4658761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Grandstream HT801 ATA</a:t>
            </a:r>
            <a:endParaRPr lang="en-US" sz="3600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720000" y="1800000"/>
            <a:ext cx="4674241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Analog Telephone Adapter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Allows analog telephones to speak SIP (Session Initiation Protocol)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Registers as a client to our telephone exchange so we can make/take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calls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Remotely monitored with GDMS (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Grandstream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Device Management System) for free!</a:t>
            </a:r>
            <a:endParaRPr lang="en-US" sz="22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GL.iNet AR300M Router</a:t>
            </a:r>
            <a:endParaRPr lang="en-US" sz="3600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720000" y="1800000"/>
            <a:ext cx="4308481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Low-cost travel router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Runs OpenWRT natively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Used as an OpenVPN client and/or WiFi bridge</a:t>
            </a:r>
            <a:endParaRPr lang="en-US" sz="2200" spc="-1">
              <a:latin typeface="Arial"/>
            </a:endParaRPr>
          </a:p>
        </p:txBody>
      </p:sp>
      <p:pic>
        <p:nvPicPr>
          <p:cNvPr id="163" name="Picture 124"/>
          <p:cNvPicPr/>
          <p:nvPr/>
        </p:nvPicPr>
        <p:blipFill>
          <a:blip r:embed="rId2"/>
          <a:stretch/>
        </p:blipFill>
        <p:spPr>
          <a:xfrm>
            <a:off x="5120641" y="1920240"/>
            <a:ext cx="4384440" cy="438444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25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Franklin T9 Hotspot (optional)</a:t>
            </a:r>
            <a:endParaRPr lang="en-US" sz="3600" spc="-1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720000" y="1800000"/>
            <a:ext cx="4308481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T-Mobile used to give these away for free!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Stock, it works for T-Mobile or any carrier that piggybacks on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T-Mobile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Easy to SIM unlock for other carriers: echo -n "${IMEI}</a:t>
            </a: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simlock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" | sha1sum | cut -c1-8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Fairly easy to root, many hidden/debug pages</a:t>
            </a:r>
            <a:endParaRPr lang="en-US" sz="2200" spc="-1" dirty="0">
              <a:latin typeface="Arial"/>
            </a:endParaRPr>
          </a:p>
        </p:txBody>
      </p:sp>
      <p:pic>
        <p:nvPicPr>
          <p:cNvPr id="166" name="Picture 127"/>
          <p:cNvPicPr/>
          <p:nvPr/>
        </p:nvPicPr>
        <p:blipFill>
          <a:blip r:embed="rId2"/>
          <a:stretch/>
        </p:blipFill>
        <p:spPr>
          <a:xfrm>
            <a:off x="5190480" y="2898720"/>
            <a:ext cx="4318560" cy="304416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26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Putting It All Together</a:t>
            </a:r>
            <a:endParaRPr lang="en-US" sz="3600" spc="-1">
              <a:latin typeface="Arial"/>
            </a:endParaRPr>
          </a:p>
        </p:txBody>
      </p:sp>
      <p:pic>
        <p:nvPicPr>
          <p:cNvPr id="183" name="Picture 129"/>
          <p:cNvPicPr/>
          <p:nvPr/>
        </p:nvPicPr>
        <p:blipFill>
          <a:blip r:embed="rId2"/>
          <a:stretch/>
        </p:blipFill>
        <p:spPr>
          <a:xfrm>
            <a:off x="1232639" y="1745641"/>
            <a:ext cx="7628401" cy="4199399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27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 rot="5400000">
            <a:off x="3672360" y="-1180440"/>
            <a:ext cx="3962160" cy="8854200"/>
          </a:xfrm>
          <a:prstGeom prst="rtTriangle">
            <a:avLst/>
          </a:prstGeom>
          <a:gradFill rotWithShape="0">
            <a:gsLst>
              <a:gs pos="0">
                <a:srgbClr val="9AB4E4"/>
              </a:gs>
              <a:gs pos="100000">
                <a:srgbClr val="C1D1EC">
                  <a:alpha val="0"/>
                </a:srgbClr>
              </a:gs>
            </a:gsLst>
            <a:lin ang="8100000"/>
          </a:gra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2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Asterisk</a:t>
            </a:r>
            <a:endParaRPr lang="en-US" sz="3600" spc="-1">
              <a:latin typeface="Arial"/>
            </a:endParaRPr>
          </a:p>
        </p:txBody>
      </p:sp>
      <p:pic>
        <p:nvPicPr>
          <p:cNvPr id="169" name="Picture 2" descr="https://asterisk.phreaknet.org/fonts/confluence-logo.png"/>
          <p:cNvPicPr/>
          <p:nvPr/>
        </p:nvPicPr>
        <p:blipFill>
          <a:blip r:embed="rId2"/>
          <a:stretch/>
        </p:blipFill>
        <p:spPr>
          <a:xfrm>
            <a:off x="155520" y="-212759"/>
            <a:ext cx="2085480" cy="456840"/>
          </a:xfrm>
          <a:prstGeom prst="rect">
            <a:avLst/>
          </a:prstGeom>
          <a:ln>
            <a:noFill/>
          </a:ln>
        </p:spPr>
      </p:pic>
      <p:pic>
        <p:nvPicPr>
          <p:cNvPr id="170" name="Picture 6" descr="https://www.asterisk.org/wp-content/uploads/asterisk-logo.png"/>
          <p:cNvPicPr/>
          <p:nvPr/>
        </p:nvPicPr>
        <p:blipFill>
          <a:blip r:embed="rId3"/>
          <a:stretch/>
        </p:blipFill>
        <p:spPr>
          <a:xfrm>
            <a:off x="1290240" y="2000161"/>
            <a:ext cx="3176280" cy="1752119"/>
          </a:xfrm>
          <a:prstGeom prst="rect">
            <a:avLst/>
          </a:prstGeom>
          <a:ln>
            <a:noFill/>
          </a:ln>
        </p:spPr>
      </p:pic>
      <p:pic>
        <p:nvPicPr>
          <p:cNvPr id="171" name="Picture 7"/>
          <p:cNvPicPr/>
          <p:nvPr/>
        </p:nvPicPr>
        <p:blipFill>
          <a:blip r:embed="rId4"/>
          <a:stretch/>
        </p:blipFill>
        <p:spPr>
          <a:xfrm>
            <a:off x="6297480" y="1867321"/>
            <a:ext cx="2329200" cy="2189520"/>
          </a:xfrm>
          <a:prstGeom prst="rect">
            <a:avLst/>
          </a:prstGeom>
          <a:ln>
            <a:noFill/>
          </a:ln>
        </p:spPr>
      </p:pic>
      <p:sp>
        <p:nvSpPr>
          <p:cNvPr id="172" name="CustomShape 3"/>
          <p:cNvSpPr/>
          <p:nvPr/>
        </p:nvSpPr>
        <p:spPr>
          <a:xfrm>
            <a:off x="4583161" y="2712961"/>
            <a:ext cx="1714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4"/>
          <p:cNvSpPr/>
          <p:nvPr/>
        </p:nvSpPr>
        <p:spPr>
          <a:xfrm>
            <a:off x="5147461" y="2255760"/>
            <a:ext cx="1150019" cy="367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 smtClean="0">
                <a:solidFill>
                  <a:srgbClr val="000000"/>
                </a:solidFill>
                <a:latin typeface="Franklin Gothic Book"/>
                <a:ea typeface="DejaVu Sans"/>
              </a:rPr>
              <a:t>SIP/RTP</a:t>
            </a:r>
            <a:endParaRPr lang="en-US" spc="-1" dirty="0">
              <a:latin typeface="Arial"/>
            </a:endParaRPr>
          </a:p>
        </p:txBody>
      </p:sp>
      <p:pic>
        <p:nvPicPr>
          <p:cNvPr id="174" name="Picture 6" descr="https://www.asterisk.org/wp-content/uploads/asterisk-logo.png"/>
          <p:cNvPicPr/>
          <p:nvPr/>
        </p:nvPicPr>
        <p:blipFill>
          <a:blip r:embed="rId3"/>
          <a:stretch/>
        </p:blipFill>
        <p:spPr>
          <a:xfrm>
            <a:off x="477720" y="4923000"/>
            <a:ext cx="1657080" cy="914041"/>
          </a:xfrm>
          <a:prstGeom prst="rect">
            <a:avLst/>
          </a:prstGeom>
          <a:ln>
            <a:noFill/>
          </a:ln>
        </p:spPr>
      </p:pic>
      <p:sp>
        <p:nvSpPr>
          <p:cNvPr id="175" name="CustomShape 5"/>
          <p:cNvSpPr/>
          <p:nvPr/>
        </p:nvSpPr>
        <p:spPr>
          <a:xfrm flipV="1">
            <a:off x="1675440" y="3997441"/>
            <a:ext cx="1611720" cy="847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6"/>
          <p:cNvSpPr/>
          <p:nvPr/>
        </p:nvSpPr>
        <p:spPr>
          <a:xfrm>
            <a:off x="1675440" y="4073760"/>
            <a:ext cx="806040" cy="367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Franklin Gothic Book"/>
                <a:ea typeface="DejaVu Sans"/>
              </a:rPr>
              <a:t>IAX2</a:t>
            </a:r>
            <a:endParaRPr lang="en-US" spc="-1" dirty="0">
              <a:latin typeface="Arial"/>
            </a:endParaRPr>
          </a:p>
        </p:txBody>
      </p:sp>
      <p:pic>
        <p:nvPicPr>
          <p:cNvPr id="177" name="Picture 8" descr="https://arcelect.com/adit600.jpg"/>
          <p:cNvPicPr/>
          <p:nvPr/>
        </p:nvPicPr>
        <p:blipFill>
          <a:blip r:embed="rId5"/>
          <a:stretch/>
        </p:blipFill>
        <p:spPr>
          <a:xfrm>
            <a:off x="5830920" y="4618080"/>
            <a:ext cx="1980720" cy="1352160"/>
          </a:xfrm>
          <a:prstGeom prst="rect">
            <a:avLst/>
          </a:prstGeom>
          <a:ln>
            <a:noFill/>
          </a:ln>
        </p:spPr>
      </p:pic>
      <p:sp>
        <p:nvSpPr>
          <p:cNvPr id="178" name="CustomShape 7"/>
          <p:cNvSpPr/>
          <p:nvPr/>
        </p:nvSpPr>
        <p:spPr>
          <a:xfrm>
            <a:off x="3973680" y="3998520"/>
            <a:ext cx="1676160" cy="100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8"/>
          <p:cNvSpPr/>
          <p:nvPr/>
        </p:nvSpPr>
        <p:spPr>
          <a:xfrm>
            <a:off x="4649760" y="3998521"/>
            <a:ext cx="923400" cy="367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Franklin Gothic Book"/>
                <a:ea typeface="DejaVu Sans"/>
              </a:rPr>
              <a:t>DAHDI</a:t>
            </a:r>
            <a:endParaRPr lang="en-US" spc="-1">
              <a:latin typeface="Arial"/>
            </a:endParaRPr>
          </a:p>
        </p:txBody>
      </p:sp>
      <p:sp>
        <p:nvSpPr>
          <p:cNvPr id="180" name="CustomShape 9"/>
          <p:cNvSpPr/>
          <p:nvPr/>
        </p:nvSpPr>
        <p:spPr>
          <a:xfrm>
            <a:off x="4418641" y="4614120"/>
            <a:ext cx="461520" cy="367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Franklin Gothic Book"/>
                <a:ea typeface="DejaVu Sans"/>
              </a:rPr>
              <a:t>T1</a:t>
            </a:r>
            <a:endParaRPr lang="en-US" spc="-1">
              <a:latin typeface="Arial"/>
            </a:endParaRPr>
          </a:p>
        </p:txBody>
      </p:sp>
      <p:sp>
        <p:nvSpPr>
          <p:cNvPr id="181" name="CustomShape 10"/>
          <p:cNvSpPr/>
          <p:nvPr/>
        </p:nvSpPr>
        <p:spPr>
          <a:xfrm>
            <a:off x="3822479" y="1417680"/>
            <a:ext cx="826920" cy="4640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spc="-1">
                <a:solidFill>
                  <a:srgbClr val="000000"/>
                </a:solidFill>
                <a:latin typeface="Franklin Gothic Medium"/>
                <a:ea typeface="DejaVu Sans"/>
              </a:rPr>
              <a:t>VoIP</a:t>
            </a:r>
            <a:endParaRPr lang="en-US" sz="2400" spc="-1">
              <a:latin typeface="Arial"/>
            </a:endParaRPr>
          </a:p>
        </p:txBody>
      </p:sp>
      <p:sp>
        <p:nvSpPr>
          <p:cNvPr id="2" name="Cloud Callout 1"/>
          <p:cNvSpPr/>
          <p:nvPr/>
        </p:nvSpPr>
        <p:spPr>
          <a:xfrm>
            <a:off x="3273546" y="427037"/>
            <a:ext cx="1362600" cy="6858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US"/>
          </a:p>
        </p:txBody>
      </p:sp>
      <p:sp>
        <p:nvSpPr>
          <p:cNvPr id="18" name="CustomShape 3"/>
          <p:cNvSpPr/>
          <p:nvPr/>
        </p:nvSpPr>
        <p:spPr>
          <a:xfrm flipV="1">
            <a:off x="2878380" y="1206361"/>
            <a:ext cx="790332" cy="79091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4"/>
          <p:cNvSpPr/>
          <p:nvPr/>
        </p:nvSpPr>
        <p:spPr>
          <a:xfrm>
            <a:off x="4773474" y="450797"/>
            <a:ext cx="1409838" cy="6448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Franklin Gothic Book"/>
                <a:ea typeface="DejaVu Sans"/>
              </a:rPr>
              <a:t>SIP provider</a:t>
            </a:r>
            <a:endParaRPr lang="en-US" spc="-1" dirty="0"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PhreakNet</a:t>
            </a:r>
            <a:endParaRPr lang="en-US" sz="3600" spc="-1">
              <a:latin typeface="Arial"/>
            </a:endParaRPr>
          </a:p>
        </p:txBody>
      </p:sp>
      <p:pic>
        <p:nvPicPr>
          <p:cNvPr id="185" name="Picture 2" descr="Network Architecture"/>
          <p:cNvPicPr/>
          <p:nvPr/>
        </p:nvPicPr>
        <p:blipFill>
          <a:blip r:embed="rId2"/>
          <a:stretch/>
        </p:blipFill>
        <p:spPr>
          <a:xfrm>
            <a:off x="620640" y="1494000"/>
            <a:ext cx="8295840" cy="513180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6603481" y="6633661"/>
            <a:ext cx="2971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Franklin Gothic Medium"/>
                <a:ea typeface="DejaVu Sans"/>
              </a:rPr>
              <a:t>https://portal.phreaknet.org</a:t>
            </a:r>
            <a:endParaRPr lang="en-US" spc="-1" dirty="0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 flipH="1">
            <a:off x="3896641" y="932040"/>
            <a:ext cx="1294920" cy="185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4"/>
          <p:cNvSpPr/>
          <p:nvPr/>
        </p:nvSpPr>
        <p:spPr>
          <a:xfrm flipH="1">
            <a:off x="4888080" y="1494001"/>
            <a:ext cx="1142640" cy="1523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5"/>
          <p:cNvSpPr/>
          <p:nvPr/>
        </p:nvSpPr>
        <p:spPr>
          <a:xfrm>
            <a:off x="6031081" y="1206721"/>
            <a:ext cx="1752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Franklin Gothic Book"/>
                <a:ea typeface="DejaVu Sans"/>
              </a:rPr>
              <a:t>Blue Boxable</a:t>
            </a:r>
            <a:endParaRPr lang="en-US" spc="-1"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>
            <a:off x="5307120" y="747360"/>
            <a:ext cx="1752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Franklin Gothic Book"/>
                <a:ea typeface="DejaVu Sans"/>
              </a:rPr>
              <a:t>Red Boxable</a:t>
            </a:r>
            <a:endParaRPr lang="en-US" spc="-1">
              <a:latin typeface="Arial"/>
            </a:endParaRPr>
          </a:p>
        </p:txBody>
      </p:sp>
      <p:pic>
        <p:nvPicPr>
          <p:cNvPr id="191" name="Picture 4" descr="https://projectmf.org/images/esqbb.jpg"/>
          <p:cNvPicPr/>
          <p:nvPr/>
        </p:nvPicPr>
        <p:blipFill>
          <a:blip r:embed="rId3"/>
          <a:stretch/>
        </p:blipFill>
        <p:spPr>
          <a:xfrm>
            <a:off x="7466760" y="361800"/>
            <a:ext cx="770760" cy="1000080"/>
          </a:xfrm>
          <a:prstGeom prst="rect">
            <a:avLst/>
          </a:prstGeom>
          <a:ln>
            <a:noFill/>
          </a:ln>
        </p:spPr>
      </p:pic>
      <p:sp>
        <p:nvSpPr>
          <p:cNvPr id="192" name="CustomShape 7"/>
          <p:cNvSpPr/>
          <p:nvPr/>
        </p:nvSpPr>
        <p:spPr>
          <a:xfrm flipH="1">
            <a:off x="5039640" y="1494001"/>
            <a:ext cx="990360" cy="243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Who are You?</a:t>
            </a:r>
            <a:endParaRPr lang="en-US" sz="3600" spc="-1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640080" y="1645920"/>
            <a:ext cx="4480200" cy="489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spcAft>
                <a:spcPts val="1108"/>
              </a:spcAft>
            </a:pPr>
            <a:r>
              <a:rPr lang="en-US" sz="2200" b="1" spc="-1" dirty="0">
                <a:solidFill>
                  <a:srgbClr val="333333"/>
                </a:solidFill>
                <a:latin typeface="Franklin Gothic Medium"/>
                <a:ea typeface="DejaVu Sans"/>
              </a:rPr>
              <a:t>Mike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Software engineer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latin typeface="Franklin Gothic Medium"/>
                <a:ea typeface="DejaVu Sans"/>
              </a:rPr>
              <a:t>Philly 2600 (2012-)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FreePBX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/Asterisk user (2012-)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Networks of Philly (2018-)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Dialup.world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 (2021-)</a:t>
            </a:r>
            <a:endParaRPr lang="en-US" sz="2200" spc="-1" dirty="0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5147640" y="1645921"/>
            <a:ext cx="4636080" cy="52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spcAft>
                <a:spcPts val="1108"/>
              </a:spcAft>
            </a:pPr>
            <a:r>
              <a:rPr lang="en-US" sz="2200" b="1" spc="-1">
                <a:solidFill>
                  <a:srgbClr val="333333"/>
                </a:solidFill>
                <a:latin typeface="Franklin Gothic Medium"/>
                <a:ea typeface="DejaVu Sans"/>
              </a:rPr>
              <a:t>Naveen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Computer engineer, IT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Telephone collector, phone phreak (2016-)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Asterisk user (2018-)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Payphone inventory (2019-)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PhreakNet (2021-)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Asterisk/DAHDI developer and consultant (2021-)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BBS software developer (2022-)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Environmental activist (2016-)</a:t>
            </a:r>
            <a:endParaRPr lang="en-US" sz="2200" spc="-1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Billing</a:t>
            </a:r>
            <a:endParaRPr lang="en-US" sz="3600" spc="-1">
              <a:latin typeface="Arial"/>
            </a:endParaRPr>
          </a:p>
        </p:txBody>
      </p:sp>
      <p:pic>
        <p:nvPicPr>
          <p:cNvPr id="194" name="Picture 1"/>
          <p:cNvPicPr/>
          <p:nvPr/>
        </p:nvPicPr>
        <p:blipFill>
          <a:blip r:embed="rId2"/>
          <a:stretch/>
        </p:blipFill>
        <p:spPr>
          <a:xfrm>
            <a:off x="1077840" y="1575000"/>
            <a:ext cx="7619760" cy="4970520"/>
          </a:xfrm>
          <a:prstGeom prst="rect">
            <a:avLst/>
          </a:prstGeom>
          <a:ln>
            <a:noFill/>
          </a:ln>
        </p:spPr>
      </p:pic>
      <p:pic>
        <p:nvPicPr>
          <p:cNvPr id="195" name="Picture 2"/>
          <p:cNvPicPr/>
          <p:nvPr/>
        </p:nvPicPr>
        <p:blipFill>
          <a:blip r:embed="rId3"/>
          <a:stretch/>
        </p:blipFill>
        <p:spPr>
          <a:xfrm>
            <a:off x="2144880" y="2865600"/>
            <a:ext cx="7819560" cy="368424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30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Flagship Phone @ IffyBooks</a:t>
            </a:r>
            <a:endParaRPr lang="en-US" sz="3600" spc="-1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720000" y="1563480"/>
            <a:ext cx="4308481" cy="49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Installed December 17, 2022 (and reinstalled in January)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latin typeface="Franklin Gothic Medium" panose="020B0603020102020204" pitchFamily="34" charset="0"/>
              </a:rPr>
              <a:t>Had a party, hackers and </a:t>
            </a:r>
            <a:r>
              <a:rPr lang="en-US" sz="2200" spc="-1" dirty="0" err="1">
                <a:latin typeface="Franklin Gothic Medium" panose="020B0603020102020204" pitchFamily="34" charset="0"/>
              </a:rPr>
              <a:t>phreakers</a:t>
            </a:r>
            <a:r>
              <a:rPr lang="en-US" sz="2200" spc="-1" dirty="0">
                <a:latin typeface="Franklin Gothic Medium" panose="020B0603020102020204" pitchFamily="34" charset="0"/>
              </a:rPr>
              <a:t> showed </a:t>
            </a:r>
            <a:r>
              <a:rPr lang="en-US" sz="2200" spc="-1" dirty="0" smtClean="0">
                <a:latin typeface="Franklin Gothic Medium" panose="020B0603020102020204" pitchFamily="34" charset="0"/>
              </a:rPr>
              <a:t>up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latin typeface="Franklin Gothic Medium" panose="020B0603020102020204" pitchFamily="34" charset="0"/>
              </a:rPr>
              <a:t>Has to move again soon!</a:t>
            </a:r>
            <a:endParaRPr lang="en-US" sz="2200" spc="-1" dirty="0">
              <a:latin typeface="Franklin Gothic Medium" panose="020B0603020102020204" pitchFamily="34" charset="0"/>
            </a:endParaRPr>
          </a:p>
        </p:txBody>
      </p:sp>
      <p:pic>
        <p:nvPicPr>
          <p:cNvPr id="198" name="Picture 132"/>
          <p:cNvPicPr/>
          <p:nvPr/>
        </p:nvPicPr>
        <p:blipFill>
          <a:blip r:embed="rId2"/>
          <a:stretch/>
        </p:blipFill>
        <p:spPr>
          <a:xfrm>
            <a:off x="1136880" y="3657600"/>
            <a:ext cx="2977200" cy="2977200"/>
          </a:xfrm>
          <a:prstGeom prst="rect">
            <a:avLst/>
          </a:prstGeom>
          <a:ln>
            <a:noFill/>
          </a:ln>
        </p:spPr>
      </p:pic>
      <p:pic>
        <p:nvPicPr>
          <p:cNvPr id="199" name="Picture 133"/>
          <p:cNvPicPr/>
          <p:nvPr/>
        </p:nvPicPr>
        <p:blipFill>
          <a:blip r:embed="rId3"/>
          <a:stretch/>
        </p:blipFill>
        <p:spPr>
          <a:xfrm>
            <a:off x="5120641" y="1523519"/>
            <a:ext cx="3931200" cy="524232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People seemed to like it</a:t>
            </a:r>
            <a:endParaRPr lang="en-US" sz="3600" spc="-1">
              <a:latin typeface="Arial"/>
            </a:endParaRPr>
          </a:p>
        </p:txBody>
      </p:sp>
      <p:pic>
        <p:nvPicPr>
          <p:cNvPr id="201" name="Picture 135"/>
          <p:cNvPicPr/>
          <p:nvPr/>
        </p:nvPicPr>
        <p:blipFill>
          <a:blip r:embed="rId2"/>
          <a:stretch/>
        </p:blipFill>
        <p:spPr>
          <a:xfrm>
            <a:off x="6363360" y="1667160"/>
            <a:ext cx="3602880" cy="3909960"/>
          </a:xfrm>
          <a:prstGeom prst="rect">
            <a:avLst/>
          </a:prstGeom>
          <a:ln>
            <a:noFill/>
          </a:ln>
        </p:spPr>
      </p:pic>
      <p:pic>
        <p:nvPicPr>
          <p:cNvPr id="202" name="Picture 136"/>
          <p:cNvPicPr/>
          <p:nvPr/>
        </p:nvPicPr>
        <p:blipFill>
          <a:blip r:embed="rId3"/>
          <a:stretch/>
        </p:blipFill>
        <p:spPr>
          <a:xfrm>
            <a:off x="119880" y="1596240"/>
            <a:ext cx="3108240" cy="4228200"/>
          </a:xfrm>
          <a:prstGeom prst="rect">
            <a:avLst/>
          </a:prstGeom>
          <a:ln>
            <a:noFill/>
          </a:ln>
        </p:spPr>
      </p:pic>
      <p:pic>
        <p:nvPicPr>
          <p:cNvPr id="203" name="Picture 137"/>
          <p:cNvPicPr/>
          <p:nvPr/>
        </p:nvPicPr>
        <p:blipFill>
          <a:blip r:embed="rId4"/>
          <a:stretch/>
        </p:blipFill>
        <p:spPr>
          <a:xfrm>
            <a:off x="3183840" y="2399041"/>
            <a:ext cx="3216240" cy="4330800"/>
          </a:xfrm>
          <a:prstGeom prst="rect">
            <a:avLst/>
          </a:prstGeom>
          <a:ln>
            <a:noFill/>
          </a:ln>
        </p:spPr>
      </p:pic>
      <p:pic>
        <p:nvPicPr>
          <p:cNvPr id="204" name="Picture 138"/>
          <p:cNvPicPr/>
          <p:nvPr/>
        </p:nvPicPr>
        <p:blipFill>
          <a:blip r:embed="rId5"/>
          <a:stretch/>
        </p:blipFill>
        <p:spPr>
          <a:xfrm>
            <a:off x="457201" y="5943600"/>
            <a:ext cx="2376720" cy="779401"/>
          </a:xfrm>
          <a:prstGeom prst="rect">
            <a:avLst/>
          </a:prstGeom>
          <a:ln>
            <a:noFill/>
          </a:ln>
        </p:spPr>
      </p:pic>
      <p:pic>
        <p:nvPicPr>
          <p:cNvPr id="205" name="Picture 139"/>
          <p:cNvPicPr/>
          <p:nvPr/>
        </p:nvPicPr>
        <p:blipFill>
          <a:blip r:embed="rId6"/>
          <a:stretch/>
        </p:blipFill>
        <p:spPr>
          <a:xfrm>
            <a:off x="6583680" y="5748480"/>
            <a:ext cx="3301920" cy="743040"/>
          </a:xfrm>
          <a:prstGeom prst="rect">
            <a:avLst/>
          </a:prstGeom>
          <a:ln>
            <a:noFill/>
          </a:ln>
        </p:spPr>
      </p:pic>
      <p:pic>
        <p:nvPicPr>
          <p:cNvPr id="206" name="Picture 140"/>
          <p:cNvPicPr/>
          <p:nvPr/>
        </p:nvPicPr>
        <p:blipFill>
          <a:blip r:embed="rId7"/>
          <a:stretch/>
        </p:blipFill>
        <p:spPr>
          <a:xfrm>
            <a:off x="3891960" y="1645920"/>
            <a:ext cx="1593720" cy="47124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Future: More Installations</a:t>
            </a:r>
            <a:endParaRPr lang="en-US" sz="3600" spc="-1">
              <a:latin typeface="Arial"/>
            </a:endParaRPr>
          </a:p>
        </p:txBody>
      </p:sp>
      <p:pic>
        <p:nvPicPr>
          <p:cNvPr id="208" name="Picture 142"/>
          <p:cNvPicPr/>
          <p:nvPr/>
        </p:nvPicPr>
        <p:blipFill>
          <a:blip r:embed="rId2"/>
          <a:stretch/>
        </p:blipFill>
        <p:spPr>
          <a:xfrm>
            <a:off x="1920241" y="1371600"/>
            <a:ext cx="6086520" cy="504468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Future: More Installations</a:t>
            </a:r>
            <a:endParaRPr lang="en-US" sz="3600" spc="-1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  <p:sp>
        <p:nvSpPr>
          <p:cNvPr id="7" name="CustomShape 2"/>
          <p:cNvSpPr/>
          <p:nvPr/>
        </p:nvSpPr>
        <p:spPr>
          <a:xfrm>
            <a:off x="720000" y="1563480"/>
            <a:ext cx="5615712" cy="49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New phone in the works for </a:t>
            </a:r>
            <a:r>
              <a:rPr lang="en-US" sz="2200" b="1" spc="-1" dirty="0">
                <a:solidFill>
                  <a:srgbClr val="333333"/>
                </a:solidFill>
                <a:latin typeface="Franklin Gothic Medium"/>
                <a:ea typeface="DejaVu Sans"/>
              </a:rPr>
              <a:t>Thunderbird Salvage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 on Frankford Ave in East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Kensington/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Fishtown</a:t>
            </a:r>
            <a:endParaRPr lang="en-US" sz="2200" spc="-1" dirty="0" smtClean="0">
              <a:solidFill>
                <a:srgbClr val="333333"/>
              </a:solidFill>
              <a:latin typeface="Franklin Gothic Medium"/>
              <a:ea typeface="DejaVu Sans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Phone is new 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old stock with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an electromechanical 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brass ringer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latin typeface="Franklin Gothic Medium" panose="020B0603020102020204" pitchFamily="34" charset="0"/>
              </a:rPr>
              <a:t>Will be installed inside a real red British phone box!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latin typeface="Franklin Gothic Medium" panose="020B0603020102020204" pitchFamily="34" charset="0"/>
              </a:rPr>
              <a:t>Raising funds -&gt; </a:t>
            </a:r>
            <a:r>
              <a:rPr lang="en-US" sz="2200" spc="-1" dirty="0">
                <a:latin typeface="Franklin Gothic Medium" panose="020B0603020102020204" pitchFamily="34" charset="0"/>
                <a:hlinkClick r:id="rId2"/>
              </a:rPr>
              <a:t>https://</a:t>
            </a:r>
            <a:r>
              <a:rPr lang="en-US" sz="2200" spc="-1" dirty="0" smtClean="0">
                <a:latin typeface="Franklin Gothic Medium" panose="020B0603020102020204" pitchFamily="34" charset="0"/>
                <a:hlinkClick r:id="rId2"/>
              </a:rPr>
              <a:t>philtel.org/donate</a:t>
            </a:r>
            <a:endParaRPr lang="en-US" sz="2200" spc="-1" dirty="0" smtClean="0">
              <a:latin typeface="Franklin Gothic Medium" panose="020B0603020102020204" pitchFamily="34" charset="0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lang="en-US" sz="2200" spc="-1" dirty="0">
              <a:latin typeface="Franklin Gothic Medium" panose="020B0603020102020204" pitchFamily="34" charset="0"/>
            </a:endParaRPr>
          </a:p>
        </p:txBody>
      </p:sp>
      <p:sp>
        <p:nvSpPr>
          <p:cNvPr id="5" name="AutoShape 2" descr="https://inbox.purelymail.com/?_task=mail&amp;_mbox=INBOX&amp;_uid=1583&amp;_part=5&amp;_action=get&amp;_extwin=1&amp;_framed=1&amp;_mimewarning=1&amp;_embed=1"/>
          <p:cNvSpPr>
            <a:spLocks noChangeAspect="1" noChangeArrowheads="1"/>
          </p:cNvSpPr>
          <p:nvPr/>
        </p:nvSpPr>
        <p:spPr bwMode="auto">
          <a:xfrm>
            <a:off x="155575" y="-3848100"/>
            <a:ext cx="4514850" cy="802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912" y="2111374"/>
            <a:ext cx="4063997" cy="2285999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939" y="3779837"/>
            <a:ext cx="2324870" cy="35512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912" y="4790374"/>
            <a:ext cx="3842112" cy="216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720001" y="372071"/>
            <a:ext cx="8854920" cy="11195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333333"/>
                </a:solidFill>
                <a:latin typeface="Franklin Gothic Medium"/>
                <a:ea typeface="DejaVu Sans"/>
              </a:rPr>
              <a:t>Future: Free COCOT Programming Line, Archaeology &amp; Archiving</a:t>
            </a:r>
            <a:endParaRPr lang="en-US" sz="3600" spc="-1" dirty="0">
              <a:latin typeface="Arial"/>
            </a:endParaRPr>
          </a:p>
        </p:txBody>
      </p:sp>
      <p:pic>
        <p:nvPicPr>
          <p:cNvPr id="210" name="Picture 144"/>
          <p:cNvPicPr/>
          <p:nvPr/>
        </p:nvPicPr>
        <p:blipFill>
          <a:blip r:embed="rId2"/>
          <a:stretch/>
        </p:blipFill>
        <p:spPr>
          <a:xfrm>
            <a:off x="720001" y="1798637"/>
            <a:ext cx="4607928" cy="2499316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35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  <p:pic>
        <p:nvPicPr>
          <p:cNvPr id="1028" name="Picture 4" descr="https://philtel.org/assets/img/2023-11-05-archiving-ernest-d7-payphone/payphone-03-s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312" y="1651792"/>
            <a:ext cx="3715942" cy="495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philtel.org/assets/img/2023-09-20-archiving-protel-payphone-software/floppy-cop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" y="4044949"/>
            <a:ext cx="566395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912" y="1650204"/>
            <a:ext cx="2515791" cy="33543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Questions?</a:t>
            </a:r>
            <a:endParaRPr lang="en-US" sz="3600" spc="-1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640080" y="1645920"/>
            <a:ext cx="4480200" cy="489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spcAft>
                <a:spcPts val="1108"/>
              </a:spcAft>
            </a:pPr>
            <a:r>
              <a:rPr lang="en-US" sz="22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Mike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 dirty="0">
                <a:solidFill>
                  <a:srgbClr val="0000FF"/>
                </a:solidFill>
                <a:latin typeface="Franklin Gothic Book"/>
                <a:ea typeface="DejaVu Sans"/>
                <a:hlinkClick r:id="rId2"/>
              </a:rPr>
              <a:t>mike@philtel.org</a:t>
            </a:r>
            <a:r>
              <a:rPr lang="en-US" sz="20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 </a:t>
            </a:r>
            <a:endParaRPr lang="en-US" sz="20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spc="-1" dirty="0" err="1">
                <a:solidFill>
                  <a:srgbClr val="333333"/>
                </a:solidFill>
                <a:latin typeface="Franklin Gothic Book"/>
                <a:ea typeface="DejaVu Sans"/>
              </a:rPr>
              <a:t>Famicoman</a:t>
            </a:r>
            <a:r>
              <a:rPr lang="en-US" sz="20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 (</a:t>
            </a:r>
            <a:r>
              <a:rPr lang="en-US" sz="2000" b="1" spc="-1" dirty="0" err="1">
                <a:solidFill>
                  <a:srgbClr val="333333"/>
                </a:solidFill>
                <a:latin typeface="Franklin Gothic Book"/>
                <a:ea typeface="DejaVu Sans"/>
              </a:rPr>
              <a:t>Libera</a:t>
            </a:r>
            <a:r>
              <a:rPr lang="en-US" sz="20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 IRC)</a:t>
            </a:r>
            <a:endParaRPr lang="en-US" sz="20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 dirty="0">
                <a:solidFill>
                  <a:srgbClr val="0000FF"/>
                </a:solidFill>
                <a:latin typeface="Franklin Gothic Book"/>
                <a:ea typeface="DejaVu Sans"/>
                <a:hlinkClick r:id="rId3"/>
              </a:rPr>
              <a:t>https://famicoman.com</a:t>
            </a:r>
            <a:r>
              <a:rPr lang="en-US" sz="20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 </a:t>
            </a:r>
            <a:endParaRPr lang="en-US" sz="20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 dirty="0">
                <a:solidFill>
                  <a:srgbClr val="0000FF"/>
                </a:solidFill>
                <a:latin typeface="Franklin Gothic Book"/>
                <a:ea typeface="DejaVu Sans"/>
                <a:hlinkClick r:id="rId4"/>
              </a:rPr>
              <a:t>https://github.com/Famicoman</a:t>
            </a:r>
            <a:r>
              <a:rPr lang="en-US" sz="2000" b="1" spc="-1" dirty="0">
                <a:solidFill>
                  <a:srgbClr val="000000"/>
                </a:solidFill>
                <a:latin typeface="Franklin Gothic Book"/>
                <a:ea typeface="DejaVu Sans"/>
              </a:rPr>
              <a:t> </a:t>
            </a:r>
            <a:endParaRPr lang="en-US" sz="2000" spc="-1" dirty="0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5303520" y="1645920"/>
            <a:ext cx="4480200" cy="489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spcAft>
                <a:spcPts val="1108"/>
              </a:spcAft>
            </a:pPr>
            <a:r>
              <a:rPr lang="en-US" sz="22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Naveen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 dirty="0">
                <a:solidFill>
                  <a:srgbClr val="0000FF"/>
                </a:solidFill>
                <a:latin typeface="Franklin Gothic Book"/>
                <a:ea typeface="DejaVu Sans"/>
                <a:hlinkClick r:id="rId5"/>
              </a:rPr>
              <a:t>interlinked@philtel.org</a:t>
            </a:r>
            <a:endParaRPr lang="en-US" sz="20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spc="-1" dirty="0" err="1">
                <a:solidFill>
                  <a:srgbClr val="333333"/>
                </a:solidFill>
                <a:latin typeface="Franklin Gothic Book"/>
                <a:ea typeface="DejaVu Sans"/>
              </a:rPr>
              <a:t>InterLinked</a:t>
            </a:r>
            <a:r>
              <a:rPr lang="en-US" sz="20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 (</a:t>
            </a:r>
            <a:r>
              <a:rPr lang="en-US" sz="2000" b="1" spc="-1" dirty="0" err="1">
                <a:solidFill>
                  <a:srgbClr val="333333"/>
                </a:solidFill>
                <a:latin typeface="Franklin Gothic Book"/>
                <a:ea typeface="DejaVu Sans"/>
              </a:rPr>
              <a:t>Libera</a:t>
            </a:r>
            <a:r>
              <a:rPr lang="en-US" sz="20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 IRC)</a:t>
            </a:r>
            <a:endParaRPr lang="en-US" sz="20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 dirty="0">
                <a:solidFill>
                  <a:srgbClr val="0000FF"/>
                </a:solidFill>
                <a:latin typeface="Franklin Gothic Book"/>
                <a:ea typeface="DejaVu Sans"/>
                <a:hlinkClick r:id="rId6"/>
              </a:rPr>
              <a:t>https://interlinked.us</a:t>
            </a:r>
            <a:r>
              <a:rPr lang="en-US" sz="20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 </a:t>
            </a:r>
            <a:endParaRPr lang="en-US" sz="20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 dirty="0">
                <a:solidFill>
                  <a:srgbClr val="0000FF"/>
                </a:solidFill>
                <a:latin typeface="Franklin Gothic Book"/>
                <a:ea typeface="DejaVu Sans"/>
                <a:hlinkClick r:id="rId7"/>
              </a:rPr>
              <a:t>https://github.com/InterLinked1</a:t>
            </a:r>
            <a:r>
              <a:rPr lang="en-US" sz="2000" b="1" spc="-1" dirty="0">
                <a:solidFill>
                  <a:srgbClr val="000000"/>
                </a:solidFill>
                <a:latin typeface="Franklin Gothic Book"/>
                <a:ea typeface="DejaVu Sans"/>
              </a:rPr>
              <a:t> </a:t>
            </a:r>
            <a:endParaRPr lang="en-US" sz="2000" spc="-1" dirty="0"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468312" y="4285905"/>
            <a:ext cx="9106608" cy="244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spcAft>
                <a:spcPts val="1108"/>
              </a:spcAft>
            </a:pPr>
            <a:endParaRPr lang="en-US" sz="2400" spc="-1" dirty="0" smtClean="0">
              <a:latin typeface="Franklin Gothic Medium" panose="020B0603020102020204" pitchFamily="34" charset="0"/>
              <a:hlinkClick r:id="rId8"/>
            </a:endParaRPr>
          </a:p>
          <a:p>
            <a:pPr algn="ctr">
              <a:spcAft>
                <a:spcPts val="1108"/>
              </a:spcAft>
            </a:pPr>
            <a:r>
              <a:rPr lang="en-US" sz="2400" spc="-1" dirty="0" smtClean="0">
                <a:latin typeface="Franklin Gothic Medium" panose="020B0603020102020204" pitchFamily="34" charset="0"/>
                <a:hlinkClick r:id="rId8"/>
              </a:rPr>
              <a:t>https</a:t>
            </a:r>
            <a:r>
              <a:rPr lang="en-US" sz="2400" spc="-1" dirty="0">
                <a:latin typeface="Franklin Gothic Medium" panose="020B0603020102020204" pitchFamily="34" charset="0"/>
                <a:hlinkClick r:id="rId8"/>
              </a:rPr>
              <a:t>://philtel.org/contact</a:t>
            </a:r>
            <a:r>
              <a:rPr lang="en-US" sz="2400" spc="-1" dirty="0" smtClean="0">
                <a:latin typeface="Franklin Gothic Medium" panose="020B0603020102020204" pitchFamily="34" charset="0"/>
                <a:hlinkClick r:id="rId8"/>
              </a:rPr>
              <a:t>/</a:t>
            </a:r>
            <a:endParaRPr lang="en-US" sz="2400" spc="-1" dirty="0" smtClean="0">
              <a:latin typeface="Franklin Gothic Medium" panose="020B0603020102020204" pitchFamily="34" charset="0"/>
            </a:endParaRPr>
          </a:p>
          <a:p>
            <a:pPr algn="ctr">
              <a:spcAft>
                <a:spcPts val="1108"/>
              </a:spcAft>
            </a:pPr>
            <a:r>
              <a:rPr lang="en-US" sz="2400" spc="-1" dirty="0">
                <a:latin typeface="Franklin Gothic Medium" panose="020B0603020102020204" pitchFamily="34" charset="0"/>
                <a:hlinkClick r:id="rId9"/>
              </a:rPr>
              <a:t>https://philtel.org/donate</a:t>
            </a:r>
            <a:r>
              <a:rPr lang="en-US" sz="2400" spc="-1" dirty="0" smtClean="0">
                <a:latin typeface="Franklin Gothic Medium" panose="020B0603020102020204" pitchFamily="34" charset="0"/>
                <a:hlinkClick r:id="rId9"/>
              </a:rPr>
              <a:t>/</a:t>
            </a:r>
            <a:endParaRPr lang="en-US" sz="2400" spc="-1" dirty="0" smtClean="0">
              <a:latin typeface="Franklin Gothic Medium" panose="020B0603020102020204" pitchFamily="34" charset="0"/>
            </a:endParaRPr>
          </a:p>
          <a:p>
            <a:pPr algn="ctr">
              <a:spcAft>
                <a:spcPts val="1108"/>
              </a:spcAft>
            </a:pPr>
            <a:r>
              <a:rPr lang="en-US" sz="2400" spc="-1" dirty="0">
                <a:latin typeface="Franklin Gothic Medium" panose="020B0603020102020204" pitchFamily="34" charset="0"/>
                <a:hlinkClick r:id="rId10"/>
              </a:rPr>
              <a:t>https://</a:t>
            </a:r>
            <a:r>
              <a:rPr lang="en-US" sz="2400" spc="-1" dirty="0" smtClean="0">
                <a:latin typeface="Franklin Gothic Medium" panose="020B0603020102020204" pitchFamily="34" charset="0"/>
                <a:hlinkClick r:id="rId10"/>
              </a:rPr>
              <a:t>github.com/philtelco/philtel-presentations/</a:t>
            </a:r>
            <a:endParaRPr lang="en-US" sz="2400" spc="-1" dirty="0" smtClean="0">
              <a:latin typeface="Franklin Gothic Medium" panose="020B0603020102020204" pitchFamily="34" charset="0"/>
            </a:endParaRPr>
          </a:p>
          <a:p>
            <a:pPr algn="ctr">
              <a:spcAft>
                <a:spcPts val="1108"/>
              </a:spcAft>
            </a:pPr>
            <a:endParaRPr lang="en-US" sz="3200" spc="-1" dirty="0" smtClean="0">
              <a:latin typeface="Franklin Gothic Medium" panose="020B0603020102020204" pitchFamily="34" charset="0"/>
            </a:endParaRPr>
          </a:p>
          <a:p>
            <a:pPr algn="ctr">
              <a:spcAft>
                <a:spcPts val="1108"/>
              </a:spcAft>
            </a:pPr>
            <a:endParaRPr lang="en-US" sz="3200" spc="-1" dirty="0">
              <a:latin typeface="Franklin Gothic Medium" panose="020B0603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36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65412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What is a Payphone?</a:t>
            </a:r>
            <a:endParaRPr lang="en-US" sz="3600" spc="-1">
              <a:latin typeface="Arial"/>
            </a:endParaRP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1349280" y="1763280"/>
            <a:ext cx="7486200" cy="488592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65412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What is a Payphone?</a:t>
            </a:r>
            <a:endParaRPr lang="en-US" sz="3600" spc="-1">
              <a:latin typeface="Arial"/>
            </a:endParaRPr>
          </a:p>
        </p:txBody>
      </p:sp>
      <p:pic>
        <p:nvPicPr>
          <p:cNvPr id="90" name="Picture 87"/>
          <p:cNvPicPr/>
          <p:nvPr/>
        </p:nvPicPr>
        <p:blipFill>
          <a:blip r:embed="rId2"/>
          <a:stretch/>
        </p:blipFill>
        <p:spPr>
          <a:xfrm>
            <a:off x="46081" y="4389120"/>
            <a:ext cx="3668760" cy="2063160"/>
          </a:xfrm>
          <a:prstGeom prst="rect">
            <a:avLst/>
          </a:prstGeom>
          <a:ln>
            <a:noFill/>
          </a:ln>
        </p:spPr>
      </p:pic>
      <p:pic>
        <p:nvPicPr>
          <p:cNvPr id="91" name="Picture 88"/>
          <p:cNvPicPr/>
          <p:nvPr/>
        </p:nvPicPr>
        <p:blipFill>
          <a:blip r:embed="rId3"/>
          <a:stretch/>
        </p:blipFill>
        <p:spPr>
          <a:xfrm>
            <a:off x="46080" y="1423441"/>
            <a:ext cx="5434200" cy="3056400"/>
          </a:xfrm>
          <a:prstGeom prst="rect">
            <a:avLst/>
          </a:prstGeom>
          <a:ln>
            <a:noFill/>
          </a:ln>
        </p:spPr>
      </p:pic>
      <p:pic>
        <p:nvPicPr>
          <p:cNvPr id="92" name="Picture 89"/>
          <p:cNvPicPr/>
          <p:nvPr/>
        </p:nvPicPr>
        <p:blipFill>
          <a:blip r:embed="rId4"/>
          <a:stretch/>
        </p:blipFill>
        <p:spPr>
          <a:xfrm>
            <a:off x="5806800" y="4206241"/>
            <a:ext cx="4159440" cy="2248560"/>
          </a:xfrm>
          <a:prstGeom prst="rect">
            <a:avLst/>
          </a:prstGeom>
          <a:ln>
            <a:noFill/>
          </a:ln>
        </p:spPr>
      </p:pic>
      <p:pic>
        <p:nvPicPr>
          <p:cNvPr id="93" name="Picture 90"/>
          <p:cNvPicPr/>
          <p:nvPr/>
        </p:nvPicPr>
        <p:blipFill>
          <a:blip r:embed="rId5"/>
          <a:stretch/>
        </p:blipFill>
        <p:spPr>
          <a:xfrm>
            <a:off x="5212080" y="1423440"/>
            <a:ext cx="4761360" cy="3151800"/>
          </a:xfrm>
          <a:prstGeom prst="rect">
            <a:avLst/>
          </a:prstGeom>
          <a:ln>
            <a:noFill/>
          </a:ln>
        </p:spPr>
      </p:pic>
      <p:pic>
        <p:nvPicPr>
          <p:cNvPr id="94" name="Picture 91"/>
          <p:cNvPicPr/>
          <p:nvPr/>
        </p:nvPicPr>
        <p:blipFill>
          <a:blip r:embed="rId6"/>
          <a:stretch/>
        </p:blipFill>
        <p:spPr>
          <a:xfrm>
            <a:off x="3106440" y="4360320"/>
            <a:ext cx="3724200" cy="209448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5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What is a Payphone?</a:t>
            </a:r>
            <a:endParaRPr lang="en-US" sz="3600" spc="-1">
              <a:latin typeface="Arial"/>
            </a:endParaRPr>
          </a:p>
        </p:txBody>
      </p:sp>
      <p:pic>
        <p:nvPicPr>
          <p:cNvPr id="96" name="Picture 93"/>
          <p:cNvPicPr/>
          <p:nvPr/>
        </p:nvPicPr>
        <p:blipFill>
          <a:blip r:embed="rId2"/>
          <a:stretch/>
        </p:blipFill>
        <p:spPr>
          <a:xfrm>
            <a:off x="457200" y="1463040"/>
            <a:ext cx="2958480" cy="5385600"/>
          </a:xfrm>
          <a:prstGeom prst="rect">
            <a:avLst/>
          </a:prstGeom>
          <a:ln>
            <a:noFill/>
          </a:ln>
        </p:spPr>
      </p:pic>
      <p:pic>
        <p:nvPicPr>
          <p:cNvPr id="97" name="Picture 94"/>
          <p:cNvPicPr/>
          <p:nvPr/>
        </p:nvPicPr>
        <p:blipFill>
          <a:blip r:embed="rId3"/>
          <a:stretch/>
        </p:blipFill>
        <p:spPr>
          <a:xfrm>
            <a:off x="3505681" y="1563481"/>
            <a:ext cx="3534479" cy="5302440"/>
          </a:xfrm>
          <a:prstGeom prst="rect">
            <a:avLst/>
          </a:prstGeom>
          <a:ln>
            <a:noFill/>
          </a:ln>
        </p:spPr>
      </p:pic>
      <p:pic>
        <p:nvPicPr>
          <p:cNvPr id="98" name="Picture 95"/>
          <p:cNvPicPr/>
          <p:nvPr/>
        </p:nvPicPr>
        <p:blipFill>
          <a:blip r:embed="rId4"/>
          <a:stretch/>
        </p:blipFill>
        <p:spPr>
          <a:xfrm>
            <a:off x="6463079" y="1828800"/>
            <a:ext cx="3228841" cy="483732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6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Networks of Philly</a:t>
            </a:r>
            <a:endParaRPr lang="en-US" sz="3600" spc="-1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720000" y="1548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Networks of Philly is a project attempting to discover and understand network infrastructure all around us.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https://networksofphilly.org</a:t>
            </a:r>
            <a:endParaRPr lang="en-US" sz="2200" spc="-1">
              <a:latin typeface="Arial"/>
            </a:endParaRPr>
          </a:p>
        </p:txBody>
      </p:sp>
      <p:pic>
        <p:nvPicPr>
          <p:cNvPr id="101" name="Picture 99"/>
          <p:cNvPicPr/>
          <p:nvPr/>
        </p:nvPicPr>
        <p:blipFill>
          <a:blip r:embed="rId2"/>
          <a:stretch/>
        </p:blipFill>
        <p:spPr>
          <a:xfrm>
            <a:off x="636121" y="3108960"/>
            <a:ext cx="2563560" cy="3418560"/>
          </a:xfrm>
          <a:prstGeom prst="rect">
            <a:avLst/>
          </a:prstGeom>
          <a:ln>
            <a:noFill/>
          </a:ln>
        </p:spPr>
      </p:pic>
      <p:pic>
        <p:nvPicPr>
          <p:cNvPr id="102" name="Picture 100"/>
          <p:cNvPicPr/>
          <p:nvPr/>
        </p:nvPicPr>
        <p:blipFill>
          <a:blip r:embed="rId3"/>
          <a:stretch/>
        </p:blipFill>
        <p:spPr>
          <a:xfrm>
            <a:off x="6949440" y="2651761"/>
            <a:ext cx="2948400" cy="393120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4"/>
          <a:stretch/>
        </p:blipFill>
        <p:spPr>
          <a:xfrm>
            <a:off x="3412441" y="3840480"/>
            <a:ext cx="3079800" cy="225036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7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Local Telco Infrastructure</a:t>
            </a:r>
            <a:endParaRPr lang="en-US" sz="3600" spc="-1">
              <a:latin typeface="Arial"/>
            </a:endParaRPr>
          </a:p>
        </p:txBody>
      </p:sp>
      <p:pic>
        <p:nvPicPr>
          <p:cNvPr id="105" name="Picture 4" descr="https://th.bing.com/th/id/OIP.2GsKFJdC_CDNdYZOUIpbAwHaFj?pid=ImgDet&amp;rs=1"/>
          <p:cNvPicPr/>
          <p:nvPr/>
        </p:nvPicPr>
        <p:blipFill>
          <a:blip r:embed="rId2"/>
          <a:stretch/>
        </p:blipFill>
        <p:spPr>
          <a:xfrm>
            <a:off x="1306512" y="4916627"/>
            <a:ext cx="3219120" cy="2410920"/>
          </a:xfrm>
          <a:prstGeom prst="rect">
            <a:avLst/>
          </a:prstGeom>
          <a:ln>
            <a:noFill/>
          </a:ln>
        </p:spPr>
      </p:pic>
      <p:pic>
        <p:nvPicPr>
          <p:cNvPr id="106" name="Picture 6" descr="https://www.ptsproviders.com/wp-content/themes/ptsservices/assets/images/pts-logo-dark.png"/>
          <p:cNvPicPr/>
          <p:nvPr/>
        </p:nvPicPr>
        <p:blipFill>
          <a:blip r:embed="rId3"/>
          <a:stretch/>
        </p:blipFill>
        <p:spPr>
          <a:xfrm>
            <a:off x="5649840" y="4957201"/>
            <a:ext cx="3695400" cy="2025000"/>
          </a:xfrm>
          <a:prstGeom prst="rect">
            <a:avLst/>
          </a:prstGeom>
          <a:ln>
            <a:noFill/>
          </a:ln>
        </p:spPr>
      </p:pic>
      <p:pic>
        <p:nvPicPr>
          <p:cNvPr id="107" name="Picture 8" descr="https://th.bing.com/th/id/R.d4806d9b86cfcb88b51d472cd5675f8f?rik=NeGk%2fACXhmJHjA&amp;riu=http%3a%2f%2fwww.phonemandave.net%2fmemorabilia%2fphonebook1front.jpg&amp;ehk=6bpyeKgQgSv0649IqW0xh6YvV1npIQDRQ3O2ZhT00QI%3d&amp;risl=&amp;pid=ImgRaw&amp;r=0"/>
          <p:cNvPicPr/>
          <p:nvPr/>
        </p:nvPicPr>
        <p:blipFill>
          <a:blip r:embed="rId4"/>
          <a:stretch/>
        </p:blipFill>
        <p:spPr>
          <a:xfrm>
            <a:off x="6784560" y="731880"/>
            <a:ext cx="2790360" cy="3837600"/>
          </a:xfrm>
          <a:prstGeom prst="rect">
            <a:avLst/>
          </a:prstGeom>
          <a:ln>
            <a:noFill/>
          </a:ln>
        </p:spPr>
      </p:pic>
      <p:pic>
        <p:nvPicPr>
          <p:cNvPr id="108" name="Picture 10" descr="https://i.pinimg.com/originals/21/73/33/21733366a93f7bc8bb3b8efe1eadf5b2.jpg"/>
          <p:cNvPicPr/>
          <p:nvPr/>
        </p:nvPicPr>
        <p:blipFill>
          <a:blip r:embed="rId5"/>
          <a:srcRect t="8968" b="27924"/>
          <a:stretch/>
        </p:blipFill>
        <p:spPr>
          <a:xfrm>
            <a:off x="128587" y="1417637"/>
            <a:ext cx="5105160" cy="268776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8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  <p:sp>
        <p:nvSpPr>
          <p:cNvPr id="5" name="AutoShape 2" descr="Bell Atlantic 34297 logo ve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3828983"/>
            <a:ext cx="3113088" cy="18159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Where Can You Find A Payphone?</a:t>
            </a:r>
            <a:endParaRPr lang="en-US" sz="3600" spc="-1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3291853" y="6432842"/>
            <a:ext cx="3657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Franklin Gothic Medium"/>
                <a:ea typeface="DejaVu Sans"/>
              </a:rPr>
              <a:t>https://phreaknet.org/payphones/</a:t>
            </a:r>
            <a:endParaRPr lang="en-US" spc="-1" dirty="0">
              <a:latin typeface="Arial"/>
            </a:endParaRPr>
          </a:p>
        </p:txBody>
      </p:sp>
      <p:pic>
        <p:nvPicPr>
          <p:cNvPr id="111" name="Picture 2"/>
          <p:cNvPicPr/>
          <p:nvPr/>
        </p:nvPicPr>
        <p:blipFill>
          <a:blip r:embed="rId2"/>
          <a:stretch/>
        </p:blipFill>
        <p:spPr>
          <a:xfrm>
            <a:off x="948961" y="1578960"/>
            <a:ext cx="8353080" cy="457488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BSides Philly - 2023-12-08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7933</TotalTime>
  <Words>956</Words>
  <Application>Microsoft Office PowerPoint</Application>
  <PresentationFormat>Custom</PresentationFormat>
  <Paragraphs>261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creator>Mike</dc:creator>
  <cp:lastModifiedBy>Mike</cp:lastModifiedBy>
  <cp:revision>56</cp:revision>
  <dcterms:created xsi:type="dcterms:W3CDTF">2023-09-05T23:20:36Z</dcterms:created>
  <dcterms:modified xsi:type="dcterms:W3CDTF">2023-12-08T03:09:15Z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32</vt:i4>
  </property>
</Properties>
</file>